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B3EC-70FA-4B27-A657-39A3DB1BD43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0DD12-F543-4C66-BF55-096AFC7EBE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0DD12-F543-4C66-BF55-096AFC7EBE1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03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61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1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622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67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31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9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532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42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34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43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26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32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05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32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75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947B92-4660-44CC-AB92-721E670DCC2A}" type="datetimeFigureOut">
              <a:rPr lang="it-IT" smtClean="0"/>
              <a:t>19/02/2026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84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99457-3391-783B-925F-590406F4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4936"/>
            <a:ext cx="9144000" cy="928128"/>
          </a:xfrm>
        </p:spPr>
        <p:txBody>
          <a:bodyPr/>
          <a:lstStyle/>
          <a:p>
            <a:r>
              <a:rPr lang="it-IT" sz="5400" dirty="0"/>
              <a:t>La gestione della memoria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A2D8B1-77FD-9345-1CC0-CFD4E146A143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4FD345-B46A-1D1A-C58A-9652416D4777}"/>
              </a:ext>
            </a:extLst>
          </p:cNvPr>
          <p:cNvSpPr txBox="1"/>
          <p:nvPr/>
        </p:nvSpPr>
        <p:spPr>
          <a:xfrm>
            <a:off x="10425953" y="6180275"/>
            <a:ext cx="160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B67599B-C53C-4B56-B676-718AD4C02726}" type="datetime1">
              <a:rPr lang="it-IT" smtClean="0"/>
              <a:t>19/02/2026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40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2A7C2B-FE3A-C449-A657-7B030AE1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Loading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AD8B46-7187-BCCE-9AFF-05DE84DD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83" y="1331259"/>
            <a:ext cx="8946541" cy="4195481"/>
          </a:xfrm>
        </p:spPr>
        <p:txBody>
          <a:bodyPr/>
          <a:lstStyle/>
          <a:p>
            <a:r>
              <a:rPr lang="it-IT" dirty="0"/>
              <a:t>Programma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RAM</a:t>
            </a:r>
          </a:p>
          <a:p>
            <a:r>
              <a:rPr lang="it-IT" dirty="0"/>
              <a:t>Spazio sufficientemente grande</a:t>
            </a:r>
          </a:p>
          <a:p>
            <a:r>
              <a:rPr lang="it-IT" dirty="0"/>
              <a:t>Dimensioni diverse</a:t>
            </a:r>
          </a:p>
          <a:p>
            <a:r>
              <a:rPr lang="it-IT" dirty="0"/>
              <a:t>Frammentazione</a:t>
            </a:r>
          </a:p>
          <a:p>
            <a:r>
              <a:rPr lang="it-IT" dirty="0"/>
              <a:t>Crea regioni libere </a:t>
            </a:r>
            <a:r>
              <a:rPr lang="it-IT" dirty="0">
                <a:sym typeface="Wingdings" panose="05000000000000000000" pitchFamily="2" charset="2"/>
              </a:rPr>
              <a:t> contenere il programma</a:t>
            </a:r>
          </a:p>
          <a:p>
            <a:r>
              <a:rPr lang="it-IT" dirty="0">
                <a:sym typeface="Wingdings" panose="05000000000000000000" pitchFamily="2" charset="2"/>
              </a:rPr>
              <a:t>SO  compatta la RAM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10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1F38-FFB9-34CC-51A6-7936030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Ottimizzare l’utilizzo di una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A2AB22-1993-046F-FD7B-8A174F5A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197807"/>
            <a:ext cx="8946541" cy="4195481"/>
          </a:xfrm>
        </p:spPr>
        <p:txBody>
          <a:bodyPr/>
          <a:lstStyle/>
          <a:p>
            <a:r>
              <a:rPr lang="it-IT" dirty="0"/>
              <a:t>Swapping</a:t>
            </a:r>
          </a:p>
          <a:p>
            <a:r>
              <a:rPr lang="it-IT" dirty="0"/>
              <a:t>Caricamento dinamico</a:t>
            </a:r>
          </a:p>
          <a:p>
            <a:r>
              <a:rPr lang="it-IT" dirty="0"/>
              <a:t>Overlay</a:t>
            </a:r>
          </a:p>
          <a:p>
            <a:r>
              <a:rPr lang="it-IT" dirty="0"/>
              <a:t>Partizionamento</a:t>
            </a:r>
          </a:p>
        </p:txBody>
      </p:sp>
    </p:spTree>
    <p:extLst>
      <p:ext uri="{BB962C8B-B14F-4D97-AF65-F5344CB8AC3E}">
        <p14:creationId xmlns:p14="http://schemas.microsoft.com/office/powerpoint/2010/main" val="137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E0309-6379-E581-30A2-6F0DBAF9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Tecniche di allocazione della memoria centrale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21A386-82D8-2B30-C36F-23297D5E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4" y="1853248"/>
            <a:ext cx="9404723" cy="4552034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Monoprogrammato:</a:t>
            </a:r>
          </a:p>
          <a:p>
            <a:pPr marL="0" indent="0">
              <a:buNone/>
            </a:pPr>
            <a:r>
              <a:rPr lang="it-IT" dirty="0"/>
              <a:t>          Allocazione contigua:</a:t>
            </a:r>
          </a:p>
          <a:p>
            <a:pPr marL="0" indent="0">
              <a:buNone/>
            </a:pPr>
            <a:r>
              <a:rPr lang="it-IT" dirty="0"/>
              <a:t>             - a partizione singola</a:t>
            </a:r>
          </a:p>
          <a:p>
            <a:r>
              <a:rPr lang="it-IT" dirty="0"/>
              <a:t>Multiprogrammato:</a:t>
            </a:r>
          </a:p>
          <a:p>
            <a:pPr marL="0" indent="0">
              <a:buNone/>
            </a:pPr>
            <a:r>
              <a:rPr lang="it-IT" dirty="0"/>
              <a:t>          Allocazione contigua:</a:t>
            </a:r>
          </a:p>
          <a:p>
            <a:pPr marL="0" indent="0">
              <a:buNone/>
            </a:pPr>
            <a:r>
              <a:rPr lang="it-IT" dirty="0"/>
              <a:t>            	- a partizioni fisse</a:t>
            </a:r>
          </a:p>
          <a:p>
            <a:pPr marL="0" indent="0">
              <a:buNone/>
            </a:pPr>
            <a:r>
              <a:rPr lang="it-IT" dirty="0"/>
              <a:t>		- a partizioni dinamiche</a:t>
            </a:r>
          </a:p>
          <a:p>
            <a:pPr marL="0" indent="0">
              <a:buNone/>
            </a:pPr>
            <a:r>
              <a:rPr lang="it-IT" dirty="0"/>
              <a:t>	    Allocazione non contigua:</a:t>
            </a:r>
          </a:p>
          <a:p>
            <a:pPr marL="0" indent="0">
              <a:buNone/>
            </a:pPr>
            <a:r>
              <a:rPr lang="it-IT" dirty="0"/>
              <a:t>		- paginazione</a:t>
            </a:r>
          </a:p>
          <a:p>
            <a:pPr marL="0" indent="0">
              <a:buNone/>
            </a:pPr>
            <a:r>
              <a:rPr lang="it-IT" dirty="0"/>
              <a:t>		- segmentazione</a:t>
            </a:r>
          </a:p>
          <a:p>
            <a:pPr marL="0" indent="0">
              <a:buNone/>
            </a:pPr>
            <a:r>
              <a:rPr lang="it-IT" dirty="0"/>
              <a:t>		- segmentazione con paginazione </a:t>
            </a:r>
          </a:p>
        </p:txBody>
      </p:sp>
    </p:spTree>
    <p:extLst>
      <p:ext uri="{BB962C8B-B14F-4D97-AF65-F5344CB8AC3E}">
        <p14:creationId xmlns:p14="http://schemas.microsoft.com/office/powerpoint/2010/main" val="208848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5839B-536A-BB55-C158-0E392F31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Partizionamento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6A8B16-D514-44D7-5C75-E9457228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18" y="1331259"/>
            <a:ext cx="8946541" cy="4195481"/>
          </a:xfrm>
        </p:spPr>
        <p:txBody>
          <a:bodyPr/>
          <a:lstStyle/>
          <a:p>
            <a:r>
              <a:rPr lang="it-IT" dirty="0"/>
              <a:t>Processo </a:t>
            </a:r>
            <a:r>
              <a:rPr lang="it-IT" dirty="0">
                <a:sym typeface="Wingdings" panose="05000000000000000000" pitchFamily="2" charset="2"/>
              </a:rPr>
              <a:t> p</a:t>
            </a:r>
            <a:r>
              <a:rPr lang="it-IT" dirty="0"/>
              <a:t>artizione</a:t>
            </a:r>
          </a:p>
          <a:p>
            <a:r>
              <a:rPr lang="it-IT" dirty="0"/>
              <a:t>La prima al SO</a:t>
            </a:r>
          </a:p>
          <a:p>
            <a:r>
              <a:rPr lang="it-IT" dirty="0"/>
              <a:t>Dimensioni della partizione:</a:t>
            </a:r>
          </a:p>
          <a:p>
            <a:pPr marL="0" indent="0">
              <a:buNone/>
            </a:pPr>
            <a:r>
              <a:rPr lang="it-IT" dirty="0"/>
              <a:t>		- Troppo piccole</a:t>
            </a:r>
          </a:p>
          <a:p>
            <a:pPr marL="0" indent="0">
              <a:buNone/>
            </a:pPr>
            <a:r>
              <a:rPr lang="it-IT" dirty="0"/>
              <a:t>                    frammentazione</a:t>
            </a:r>
          </a:p>
          <a:p>
            <a:pPr marL="0" indent="0">
              <a:buNone/>
            </a:pPr>
            <a:r>
              <a:rPr lang="it-IT" dirty="0"/>
              <a:t>		- Troppo grandi</a:t>
            </a:r>
          </a:p>
          <a:p>
            <a:pPr marL="0" indent="0">
              <a:buNone/>
            </a:pPr>
            <a:r>
              <a:rPr lang="it-IT" dirty="0"/>
              <a:t>                    spreco</a:t>
            </a:r>
          </a:p>
          <a:p>
            <a:pPr marL="0" indent="0">
              <a:buNone/>
            </a:pPr>
            <a:r>
              <a:rPr lang="it-IT" dirty="0"/>
              <a:t>                    swapping</a:t>
            </a:r>
          </a:p>
          <a:p>
            <a:r>
              <a:rPr lang="it-IT" dirty="0"/>
              <a:t>Schema a partizione fissa/variabile</a:t>
            </a:r>
          </a:p>
        </p:txBody>
      </p:sp>
    </p:spTree>
    <p:extLst>
      <p:ext uri="{BB962C8B-B14F-4D97-AF65-F5344CB8AC3E}">
        <p14:creationId xmlns:p14="http://schemas.microsoft.com/office/powerpoint/2010/main" val="36552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23C4E-FA3B-5B2C-F66B-CEE07CC8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partizione fissa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E4B91-BB15-F3D8-E1B6-305A96DA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53" y="1264024"/>
            <a:ext cx="8946541" cy="4195481"/>
          </a:xfrm>
        </p:spPr>
        <p:txBody>
          <a:bodyPr/>
          <a:lstStyle/>
          <a:p>
            <a:r>
              <a:rPr lang="it-IT" dirty="0"/>
              <a:t>Partizione definita</a:t>
            </a:r>
          </a:p>
          <a:p>
            <a:r>
              <a:rPr lang="it-IT" dirty="0"/>
              <a:t>Coda dei processi in base alle dimensioni</a:t>
            </a:r>
          </a:p>
          <a:p>
            <a:r>
              <a:rPr lang="it-IT" dirty="0"/>
              <a:t>Due problemi:</a:t>
            </a:r>
          </a:p>
          <a:p>
            <a:pPr marL="0" indent="0">
              <a:buNone/>
            </a:pPr>
            <a:r>
              <a:rPr lang="it-IT" dirty="0"/>
              <a:t>		- frammentazione interno</a:t>
            </a:r>
          </a:p>
          <a:p>
            <a:pPr marL="0" indent="0">
              <a:buNone/>
            </a:pPr>
            <a:r>
              <a:rPr lang="it-IT" dirty="0"/>
              <a:t>		- frammentazione esterna</a:t>
            </a:r>
          </a:p>
        </p:txBody>
      </p:sp>
      <p:pic>
        <p:nvPicPr>
          <p:cNvPr id="6" name="Immagine 5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F2298481-404F-246D-10E2-39EC79C5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395" y="2348753"/>
            <a:ext cx="2380577" cy="235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8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8C2C1E-906C-C6D6-94AC-B79A77EA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73" y="3045759"/>
            <a:ext cx="6220853" cy="766482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437985-5371-E1D7-EAB7-99CBEDAEB231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</p:spTree>
    <p:extLst>
      <p:ext uri="{BB962C8B-B14F-4D97-AF65-F5344CB8AC3E}">
        <p14:creationId xmlns:p14="http://schemas.microsoft.com/office/powerpoint/2010/main" val="42584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21FA1-F493-07EC-C11B-7C7F88A8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1F1B24-14F1-3E2B-717E-5ABC293F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56447"/>
            <a:ext cx="8946541" cy="5325035"/>
          </a:xfrm>
        </p:spPr>
        <p:txBody>
          <a:bodyPr>
            <a:normAutofit/>
          </a:bodyPr>
          <a:lstStyle/>
          <a:p>
            <a:r>
              <a:rPr lang="it-IT" dirty="0"/>
              <a:t>Memoria centrale</a:t>
            </a:r>
          </a:p>
          <a:p>
            <a:r>
              <a:rPr lang="it-IT" dirty="0"/>
              <a:t>Tipi di memoria</a:t>
            </a:r>
          </a:p>
          <a:p>
            <a:r>
              <a:rPr lang="it-IT" dirty="0"/>
              <a:t>Caricamento del programma</a:t>
            </a:r>
          </a:p>
          <a:p>
            <a:r>
              <a:rPr lang="it-IT" dirty="0"/>
              <a:t>Indirizzi</a:t>
            </a:r>
          </a:p>
          <a:p>
            <a:r>
              <a:rPr lang="it-IT" dirty="0"/>
              <a:t>Rilocazione statica</a:t>
            </a:r>
          </a:p>
          <a:p>
            <a:r>
              <a:rPr lang="it-IT" dirty="0"/>
              <a:t>Rilocazione dinamica</a:t>
            </a:r>
          </a:p>
          <a:p>
            <a:r>
              <a:rPr lang="it-IT" dirty="0"/>
              <a:t>Binding e linking</a:t>
            </a:r>
          </a:p>
          <a:p>
            <a:r>
              <a:rPr lang="it-IT" dirty="0"/>
              <a:t>Loading</a:t>
            </a:r>
          </a:p>
          <a:p>
            <a:r>
              <a:rPr lang="it-IT" dirty="0"/>
              <a:t>Ottimizzare l’utilizzo di una memoria</a:t>
            </a:r>
          </a:p>
          <a:p>
            <a:r>
              <a:rPr lang="it-IT" dirty="0"/>
              <a:t>Tecniche di allocazione della memoria centrale</a:t>
            </a:r>
          </a:p>
          <a:p>
            <a:r>
              <a:rPr lang="it-IT" dirty="0"/>
              <a:t>Partizionamento</a:t>
            </a:r>
          </a:p>
          <a:p>
            <a:r>
              <a:rPr lang="it-IT" dirty="0"/>
              <a:t>Schema a partizione fissa</a:t>
            </a:r>
          </a:p>
        </p:txBody>
      </p:sp>
    </p:spTree>
    <p:extLst>
      <p:ext uri="{BB962C8B-B14F-4D97-AF65-F5344CB8AC3E}">
        <p14:creationId xmlns:p14="http://schemas.microsoft.com/office/powerpoint/2010/main" val="450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B47CC-C357-57D2-A836-7C1BC40E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centrale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B4B139-A03B-7F85-8E17-505F8EDD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95" y="1259541"/>
            <a:ext cx="8946541" cy="5365376"/>
          </a:xfrm>
        </p:spPr>
        <p:txBody>
          <a:bodyPr>
            <a:normAutofit/>
          </a:bodyPr>
          <a:lstStyle/>
          <a:p>
            <a:r>
              <a:rPr lang="it-IT" dirty="0"/>
              <a:t>RAM</a:t>
            </a:r>
          </a:p>
          <a:p>
            <a:r>
              <a:rPr lang="it-IT" dirty="0"/>
              <a:t>Gigabyte</a:t>
            </a:r>
          </a:p>
          <a:p>
            <a:r>
              <a:rPr lang="it-IT" dirty="0"/>
              <a:t>Limitata</a:t>
            </a:r>
          </a:p>
          <a:p>
            <a:r>
              <a:rPr lang="it-IT" dirty="0"/>
              <a:t>SO:</a:t>
            </a:r>
          </a:p>
          <a:p>
            <a:pPr marL="0" indent="0">
              <a:buNone/>
            </a:pPr>
            <a:r>
              <a:rPr lang="it-IT" dirty="0"/>
              <a:t>         RAM infinita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HDD</a:t>
            </a:r>
          </a:p>
          <a:p>
            <a:r>
              <a:rPr lang="it-IT" dirty="0"/>
              <a:t>Memory manager</a:t>
            </a:r>
          </a:p>
          <a:p>
            <a:r>
              <a:rPr lang="it-IT" dirty="0"/>
              <a:t>Ampio vettore di parole di memoria</a:t>
            </a:r>
          </a:p>
          <a:p>
            <a:pPr marL="0" indent="0">
              <a:buNone/>
            </a:pPr>
            <a:r>
              <a:rPr lang="it-IT" dirty="0"/>
              <a:t>              ognuna ha un indirizzo</a:t>
            </a:r>
          </a:p>
          <a:p>
            <a:r>
              <a:rPr lang="it-IT" dirty="0"/>
              <a:t>CPU:</a:t>
            </a:r>
          </a:p>
          <a:p>
            <a:pPr marL="0" indent="0">
              <a:buNone/>
            </a:pPr>
            <a:r>
              <a:rPr lang="it-IT" dirty="0"/>
              <a:t>         preleva istruzioni e dati</a:t>
            </a:r>
          </a:p>
          <a:p>
            <a:pPr marL="0" indent="0">
              <a:buNone/>
            </a:pPr>
            <a:r>
              <a:rPr lang="it-IT" dirty="0"/>
              <a:t>         carica nei propri registri</a:t>
            </a:r>
          </a:p>
          <a:p>
            <a:pPr marL="0" indent="0">
              <a:buNone/>
            </a:pPr>
            <a:r>
              <a:rPr lang="it-IT" dirty="0"/>
              <a:t>         istruzione del program counter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91FBEF-354D-4AE3-70EC-4627140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94" y="2187058"/>
            <a:ext cx="3675412" cy="24838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778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28E74-257E-0B57-9346-137C0442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831DE-1E84-EF59-65D7-24282B82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1331259"/>
            <a:ext cx="8946541" cy="4195481"/>
          </a:xfrm>
        </p:spPr>
        <p:txBody>
          <a:bodyPr/>
          <a:lstStyle/>
          <a:p>
            <a:r>
              <a:rPr lang="it-IT" dirty="0"/>
              <a:t>Classificati in base a:</a:t>
            </a:r>
          </a:p>
          <a:p>
            <a:pPr marL="0" indent="0">
              <a:buNone/>
            </a:pPr>
            <a:r>
              <a:rPr lang="it-IT" dirty="0"/>
              <a:t>                  velocità e capacità</a:t>
            </a:r>
          </a:p>
          <a:p>
            <a:r>
              <a:rPr lang="it-IT" dirty="0"/>
              <a:t>Nastro</a:t>
            </a:r>
          </a:p>
          <a:p>
            <a:r>
              <a:rPr lang="it-IT" dirty="0"/>
              <a:t>Disco</a:t>
            </a:r>
          </a:p>
          <a:p>
            <a:r>
              <a:rPr lang="it-IT" dirty="0"/>
              <a:t>Memoria principale</a:t>
            </a:r>
          </a:p>
          <a:p>
            <a:r>
              <a:rPr lang="it-IT" dirty="0"/>
              <a:t>Cache</a:t>
            </a:r>
          </a:p>
          <a:p>
            <a:r>
              <a:rPr lang="it-IT" dirty="0"/>
              <a:t>Registri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16B1ED-B8A3-A56E-EDBD-29F86CFA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4030" y="772150"/>
            <a:ext cx="1256528" cy="153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035003-F096-606E-9E81-34627753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968" y="1659821"/>
            <a:ext cx="2152787" cy="152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D58E3-E801-E1EC-CCA3-FC6A02B3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85" y="3182918"/>
            <a:ext cx="2445017" cy="128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7A96D7-B14D-A495-9F36-07B8A1B8F5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36" t="13738" r="29030" b="17299"/>
          <a:stretch>
            <a:fillRect/>
          </a:stretch>
        </p:blipFill>
        <p:spPr>
          <a:xfrm>
            <a:off x="8427268" y="4066023"/>
            <a:ext cx="1962826" cy="1789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14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2B6AC-25A4-8970-5406-FC8742B3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47" y="444665"/>
            <a:ext cx="9404723" cy="1400530"/>
          </a:xfrm>
        </p:spPr>
        <p:txBody>
          <a:bodyPr/>
          <a:lstStyle/>
          <a:p>
            <a:r>
              <a:rPr lang="it-IT" dirty="0"/>
              <a:t>Caricamento del programma</a:t>
            </a:r>
            <a:br>
              <a:rPr lang="it-IT" dirty="0"/>
            </a:b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0F115DB-08B1-5BB9-66DB-D0C2DA42B478}"/>
              </a:ext>
            </a:extLst>
          </p:cNvPr>
          <p:cNvSpPr/>
          <p:nvPr/>
        </p:nvSpPr>
        <p:spPr>
          <a:xfrm>
            <a:off x="7389494" y="4471468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71C6049-F94E-5A8F-C99C-0397160E2EBB}"/>
              </a:ext>
            </a:extLst>
          </p:cNvPr>
          <p:cNvSpPr txBox="1"/>
          <p:nvPr/>
        </p:nvSpPr>
        <p:spPr>
          <a:xfrm>
            <a:off x="8368127" y="447146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Processi pronti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D99F95-97C0-EAB3-C0B1-67379E3BD527}"/>
              </a:ext>
            </a:extLst>
          </p:cNvPr>
          <p:cNvSpPr txBox="1"/>
          <p:nvPr/>
        </p:nvSpPr>
        <p:spPr>
          <a:xfrm>
            <a:off x="4584048" y="336589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C20C176-C25B-EE93-1051-CF15FB7FF57C}"/>
              </a:ext>
            </a:extLst>
          </p:cNvPr>
          <p:cNvSpPr/>
          <p:nvPr/>
        </p:nvSpPr>
        <p:spPr>
          <a:xfrm>
            <a:off x="3474770" y="2895715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0DCB29-2CBE-56B7-F2D5-4F1C255BE5AC}"/>
              </a:ext>
            </a:extLst>
          </p:cNvPr>
          <p:cNvSpPr txBox="1"/>
          <p:nvPr/>
        </p:nvSpPr>
        <p:spPr>
          <a:xfrm>
            <a:off x="4398772" y="290943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Coda di entrata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82C287-1806-DC10-DC7F-5B6AFE0D0AEE}"/>
              </a:ext>
            </a:extLst>
          </p:cNvPr>
          <p:cNvSpPr txBox="1"/>
          <p:nvPr/>
        </p:nvSpPr>
        <p:spPr>
          <a:xfrm>
            <a:off x="3535556" y="205574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Programmi in memoria centrale</a:t>
            </a:r>
          </a:p>
        </p:txBody>
      </p:sp>
    </p:spTree>
    <p:extLst>
      <p:ext uri="{BB962C8B-B14F-4D97-AF65-F5344CB8AC3E}">
        <p14:creationId xmlns:p14="http://schemas.microsoft.com/office/powerpoint/2010/main" val="3425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443 0.00093 L -0.00469 0.1951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50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25E-6 7.40741E-7 L 0.16042 7.40741E-7 C 0.23216 7.40741E-7 0.32083 0.06389 0.32083 0.11597 L 0.32083 0.23194 " pathEditMode="relative" rAng="0" ptsTypes="AAAA">
                                      <p:cBhvr>
                                        <p:cTn id="44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42CAB-AE8E-7307-DB14-6CE7EE3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359A81-626B-DA27-FAB2-09C6F38B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59" y="1331259"/>
            <a:ext cx="8946541" cy="4195481"/>
          </a:xfrm>
        </p:spPr>
        <p:txBody>
          <a:bodyPr/>
          <a:lstStyle/>
          <a:p>
            <a:r>
              <a:rPr lang="it-IT" dirty="0"/>
              <a:t>Generazione del file eseguibile</a:t>
            </a:r>
          </a:p>
          <a:p>
            <a:pPr marL="0" indent="0">
              <a:buNone/>
            </a:pPr>
            <a:r>
              <a:rPr lang="it-IT" dirty="0"/>
              <a:t>             compilatore e linker</a:t>
            </a:r>
          </a:p>
          <a:p>
            <a:pPr marL="0" indent="0">
              <a:buNone/>
            </a:pPr>
            <a:r>
              <a:rPr lang="it-IT" dirty="0"/>
              <a:t>                     collegamenti tra istruzioni e indirizzi</a:t>
            </a:r>
          </a:p>
          <a:p>
            <a:r>
              <a:rPr lang="it-IT" dirty="0">
                <a:sym typeface="Wingdings" panose="05000000000000000000" pitchFamily="2" charset="2"/>
              </a:rPr>
              <a:t>assegnazione incompleta  </a:t>
            </a:r>
            <a:r>
              <a:rPr lang="it-IT" dirty="0"/>
              <a:t>Indirizzi logici</a:t>
            </a:r>
          </a:p>
          <a:p>
            <a:r>
              <a:rPr lang="it-IT" dirty="0">
                <a:sym typeface="Wingdings" panose="05000000000000000000" pitchFamily="2" charset="2"/>
              </a:rPr>
              <a:t>Memory manager (addres baiting)</a:t>
            </a:r>
          </a:p>
          <a:p>
            <a:r>
              <a:rPr lang="it-IT" dirty="0">
                <a:sym typeface="Wingdings" panose="05000000000000000000" pitchFamily="2" charset="2"/>
              </a:rPr>
              <a:t>eseguiti  Indirizzi</a:t>
            </a:r>
            <a:r>
              <a:rPr lang="it-IT" dirty="0"/>
              <a:t> fisici</a:t>
            </a:r>
            <a:r>
              <a:rPr lang="it-IT" dirty="0">
                <a:sym typeface="Wingdings" panose="05000000000000000000" pitchFamily="2" charset="2"/>
              </a:rPr>
              <a:t>  in 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31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97388-EE99-CC73-813B-7D5A0A6C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statica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BDB8AA-3C80-EC37-E96A-A8D2EF992BD2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C7E3CC-EAFC-4100-2011-3A79088AFD63}"/>
              </a:ext>
            </a:extLst>
          </p:cNvPr>
          <p:cNvSpPr txBox="1"/>
          <p:nvPr/>
        </p:nvSpPr>
        <p:spPr>
          <a:xfrm>
            <a:off x="7047676" y="2160493"/>
            <a:ext cx="7360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#100</a:t>
            </a:r>
          </a:p>
          <a:p>
            <a:endParaRPr lang="it-IT" dirty="0"/>
          </a:p>
          <a:p>
            <a:r>
              <a:rPr lang="it-IT" dirty="0"/>
              <a:t>#101</a:t>
            </a:r>
          </a:p>
          <a:p>
            <a:endParaRPr lang="it-IT" dirty="0"/>
          </a:p>
          <a:p>
            <a:r>
              <a:rPr lang="it-IT" dirty="0"/>
              <a:t>#102</a:t>
            </a:r>
          </a:p>
          <a:p>
            <a:endParaRPr lang="it-IT" dirty="0"/>
          </a:p>
          <a:p>
            <a:r>
              <a:rPr lang="it-IT" dirty="0"/>
              <a:t>#103</a:t>
            </a:r>
          </a:p>
          <a:p>
            <a:endParaRPr lang="it-IT" dirty="0"/>
          </a:p>
          <a:p>
            <a:r>
              <a:rPr lang="it-IT" dirty="0"/>
              <a:t>#104</a:t>
            </a:r>
          </a:p>
          <a:p>
            <a:endParaRPr lang="it-IT" dirty="0"/>
          </a:p>
          <a:p>
            <a:r>
              <a:rPr lang="it-IT" dirty="0"/>
              <a:t>#105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2D8076-B5F1-0687-1697-9A421B77B2F1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6E77B2-8870-C74D-B410-1AD712374903}"/>
              </a:ext>
            </a:extLst>
          </p:cNvPr>
          <p:cNvSpPr txBox="1"/>
          <p:nvPr/>
        </p:nvSpPr>
        <p:spPr>
          <a:xfrm>
            <a:off x="6006427" y="160740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524896-8A17-5D41-06D7-F0A51BF0F5A2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6DBA20-C690-263E-1E08-DA0D6435EA04}"/>
              </a:ext>
            </a:extLst>
          </p:cNvPr>
          <p:cNvSpPr txBox="1"/>
          <p:nvPr/>
        </p:nvSpPr>
        <p:spPr>
          <a:xfrm>
            <a:off x="2097741" y="271358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E081FC-0B48-9372-1C82-24BF88FB9BF8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3C87DE-CF4B-A27C-0ACD-FE2CF944516A}"/>
              </a:ext>
            </a:extLst>
          </p:cNvPr>
          <p:cNvSpPr txBox="1"/>
          <p:nvPr/>
        </p:nvSpPr>
        <p:spPr>
          <a:xfrm>
            <a:off x="6281823" y="43773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68B2A1-C2CE-A480-6D50-6B5D43289F43}"/>
              </a:ext>
            </a:extLst>
          </p:cNvPr>
          <p:cNvSpPr txBox="1"/>
          <p:nvPr/>
        </p:nvSpPr>
        <p:spPr>
          <a:xfrm>
            <a:off x="6281823" y="491694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76E2D0-27DA-9596-32DA-7130DF284930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moltipl</a:t>
            </a:r>
          </a:p>
        </p:txBody>
      </p:sp>
    </p:spTree>
    <p:extLst>
      <p:ext uri="{BB962C8B-B14F-4D97-AF65-F5344CB8AC3E}">
        <p14:creationId xmlns:p14="http://schemas.microsoft.com/office/powerpoint/2010/main" val="13340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54167E-6 1.85185E-6 L 0.33972 0.0032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34258 -0.004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2682 -0.00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554 7.40741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  <p:bldP spid="10" grpId="1"/>
      <p:bldP spid="3" grpId="0"/>
      <p:bldP spid="12" grpId="0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C41DC-2A9A-787E-8EAC-0FEAAAC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dinamica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5691B-9900-EBF4-F97E-D78BC4785009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4D1766-39D2-EF5D-A794-727969141322}"/>
              </a:ext>
            </a:extLst>
          </p:cNvPr>
          <p:cNvSpPr txBox="1"/>
          <p:nvPr/>
        </p:nvSpPr>
        <p:spPr>
          <a:xfrm>
            <a:off x="7118968" y="2154454"/>
            <a:ext cx="73609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#234</a:t>
            </a:r>
          </a:p>
          <a:p>
            <a:endParaRPr lang="it-IT" dirty="0"/>
          </a:p>
          <a:p>
            <a:r>
              <a:rPr lang="it-IT" dirty="0"/>
              <a:t>#235</a:t>
            </a:r>
          </a:p>
          <a:p>
            <a:endParaRPr lang="it-IT" dirty="0"/>
          </a:p>
          <a:p>
            <a:r>
              <a:rPr lang="it-IT" dirty="0"/>
              <a:t>#236</a:t>
            </a:r>
          </a:p>
          <a:p>
            <a:endParaRPr lang="it-IT" dirty="0"/>
          </a:p>
          <a:p>
            <a:r>
              <a:rPr lang="it-IT" dirty="0"/>
              <a:t>#237</a:t>
            </a:r>
          </a:p>
          <a:p>
            <a:endParaRPr lang="it-IT" dirty="0"/>
          </a:p>
          <a:p>
            <a:r>
              <a:rPr lang="it-IT" dirty="0"/>
              <a:t>#238</a:t>
            </a:r>
          </a:p>
          <a:p>
            <a:endParaRPr lang="it-IT" dirty="0"/>
          </a:p>
          <a:p>
            <a:r>
              <a:rPr lang="it-IT" dirty="0"/>
              <a:t>#239</a:t>
            </a:r>
          </a:p>
          <a:p>
            <a:endParaRPr lang="it-IT" dirty="0"/>
          </a:p>
          <a:p>
            <a:r>
              <a:rPr lang="it-IT" dirty="0"/>
              <a:t>#240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0151E-06B1-2C35-E0F3-FF167EA06A4A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6D1639-5A32-8275-695E-7FC494A895D2}"/>
              </a:ext>
            </a:extLst>
          </p:cNvPr>
          <p:cNvSpPr txBox="1"/>
          <p:nvPr/>
        </p:nvSpPr>
        <p:spPr>
          <a:xfrm>
            <a:off x="6006427" y="166858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213E5C-D730-9AE2-9692-02894B204FD0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466909-ED44-3379-1760-10972CE6AACE}"/>
              </a:ext>
            </a:extLst>
          </p:cNvPr>
          <p:cNvSpPr txBox="1"/>
          <p:nvPr/>
        </p:nvSpPr>
        <p:spPr>
          <a:xfrm>
            <a:off x="2097741" y="266826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C032EC-08A0-3CBC-2945-0E4ED2F4CC1F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F54DFE-648B-0B7D-B618-FF5B5A1DF0D9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moltipl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909D43-BD37-51EE-0F50-54A70D401888}"/>
              </a:ext>
            </a:extLst>
          </p:cNvPr>
          <p:cNvSpPr txBox="1"/>
          <p:nvPr/>
        </p:nvSpPr>
        <p:spPr>
          <a:xfrm>
            <a:off x="6318749" y="490627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DAF36B-D6E0-CD6A-954F-85BF1C84CD76}"/>
              </a:ext>
            </a:extLst>
          </p:cNvPr>
          <p:cNvSpPr txBox="1"/>
          <p:nvPr/>
        </p:nvSpPr>
        <p:spPr>
          <a:xfrm>
            <a:off x="6318749" y="54784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008708-4E08-47AE-4243-6C2721A303EA}"/>
              </a:ext>
            </a:extLst>
          </p:cNvPr>
          <p:cNvSpPr txBox="1"/>
          <p:nvPr/>
        </p:nvSpPr>
        <p:spPr>
          <a:xfrm>
            <a:off x="6318749" y="215445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F17D5421-4992-6FE1-CD94-C7A9FD44861E}"/>
              </a:ext>
            </a:extLst>
          </p:cNvPr>
          <p:cNvSpPr/>
          <p:nvPr/>
        </p:nvSpPr>
        <p:spPr>
          <a:xfrm>
            <a:off x="8052411" y="2733727"/>
            <a:ext cx="233082" cy="1989221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Parentesi quadra chiusa 15">
            <a:extLst>
              <a:ext uri="{FF2B5EF4-FFF2-40B4-BE49-F238E27FC236}">
                <a16:creationId xmlns:a16="http://schemas.microsoft.com/office/drawing/2014/main" id="{A0C38B5C-9A98-F552-463D-DC0682947594}"/>
              </a:ext>
            </a:extLst>
          </p:cNvPr>
          <p:cNvSpPr/>
          <p:nvPr/>
        </p:nvSpPr>
        <p:spPr>
          <a:xfrm>
            <a:off x="7717070" y="2699780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1DF2BC7F-21DE-9825-1A47-D3E370D891CC}"/>
              </a:ext>
            </a:extLst>
          </p:cNvPr>
          <p:cNvSpPr/>
          <p:nvPr/>
        </p:nvSpPr>
        <p:spPr>
          <a:xfrm>
            <a:off x="7701600" y="4353616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5C4AE9E-4EA4-0E34-9255-5E1DEAAF6E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950152" y="2884446"/>
            <a:ext cx="1298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8E201B6-EAF3-F530-CCB5-F905878CD766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7934682" y="4538281"/>
            <a:ext cx="127544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FFA721BB-36AB-F9FF-7414-6C01C2CFCC49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8285493" y="3728337"/>
            <a:ext cx="9852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EB3B490-4DAF-CF96-0633-D10614DF14F3}"/>
              </a:ext>
            </a:extLst>
          </p:cNvPr>
          <p:cNvSpPr txBox="1"/>
          <p:nvPr/>
        </p:nvSpPr>
        <p:spPr>
          <a:xfrm>
            <a:off x="9298839" y="269978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base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130731-B685-50A8-74F7-AEFBE3830C10}"/>
              </a:ext>
            </a:extLst>
          </p:cNvPr>
          <p:cNvSpPr txBox="1"/>
          <p:nvPr/>
        </p:nvSpPr>
        <p:spPr>
          <a:xfrm>
            <a:off x="9249117" y="3405171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1° gruppo di celle</a:t>
            </a:r>
          </a:p>
          <a:p>
            <a:pPr algn="ctr"/>
            <a:r>
              <a:rPr lang="it-IT" dirty="0"/>
              <a:t>disponibili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2BA377-6C0F-D3D0-E0D2-4B5A63773A75}"/>
              </a:ext>
            </a:extLst>
          </p:cNvPr>
          <p:cNvSpPr txBox="1"/>
          <p:nvPr/>
        </p:nvSpPr>
        <p:spPr>
          <a:xfrm>
            <a:off x="9298839" y="43315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limite</a:t>
            </a:r>
          </a:p>
        </p:txBody>
      </p:sp>
      <p:sp>
        <p:nvSpPr>
          <p:cNvPr id="30" name="Parentesi quadra chiusa 29">
            <a:extLst>
              <a:ext uri="{FF2B5EF4-FFF2-40B4-BE49-F238E27FC236}">
                <a16:creationId xmlns:a16="http://schemas.microsoft.com/office/drawing/2014/main" id="{535D0BFF-B7F0-5C5D-76C1-AD4FC5CD8009}"/>
              </a:ext>
            </a:extLst>
          </p:cNvPr>
          <p:cNvSpPr/>
          <p:nvPr/>
        </p:nvSpPr>
        <p:spPr>
          <a:xfrm rot="5400000">
            <a:off x="1609430" y="4058555"/>
            <a:ext cx="233082" cy="31290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CB4D18E5-A568-657B-F6AB-F4CB0B15AFA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725971" y="4331549"/>
            <a:ext cx="0" cy="391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06CA7-BBEA-6C47-61B1-7409C6502F32}"/>
              </a:ext>
            </a:extLst>
          </p:cNvPr>
          <p:cNvSpPr txBox="1"/>
          <p:nvPr/>
        </p:nvSpPr>
        <p:spPr>
          <a:xfrm>
            <a:off x="1188804" y="47412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Max ind</a:t>
            </a:r>
          </a:p>
        </p:txBody>
      </p:sp>
    </p:spTree>
    <p:extLst>
      <p:ext uri="{BB962C8B-B14F-4D97-AF65-F5344CB8AC3E}">
        <p14:creationId xmlns:p14="http://schemas.microsoft.com/office/powerpoint/2010/main" val="36085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34701 0.0761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34531 0.0743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3268 0.075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997 0.07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 build="allAtOnce"/>
      <p:bldP spid="10" grpId="0"/>
      <p:bldP spid="10" grpId="1"/>
      <p:bldP spid="11" grpId="0"/>
      <p:bldP spid="11" grpId="1"/>
      <p:bldP spid="12" grpId="0"/>
      <p:bldP spid="13" grpId="0"/>
      <p:bldP spid="14" grpId="0"/>
      <p:bldP spid="15" grpId="0" animBg="1"/>
      <p:bldP spid="16" grpId="0" animBg="1"/>
      <p:bldP spid="17" grpId="0" animBg="1"/>
      <p:bldP spid="27" grpId="0"/>
      <p:bldP spid="28" grpId="0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2EA728-0E44-BF18-9FFF-E077B4B3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e linking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EC7437-4956-38CC-08D3-E9C0D671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4" y="1152983"/>
            <a:ext cx="8946541" cy="4195481"/>
          </a:xfrm>
        </p:spPr>
        <p:txBody>
          <a:bodyPr/>
          <a:lstStyle/>
          <a:p>
            <a:r>
              <a:rPr lang="it-IT" dirty="0"/>
              <a:t>Linking</a:t>
            </a:r>
          </a:p>
          <a:p>
            <a:pPr marL="0" indent="0">
              <a:buNone/>
            </a:pPr>
            <a:r>
              <a:rPr lang="it-IT" dirty="0"/>
              <a:t>     Calcolo degli indirizzi logici</a:t>
            </a:r>
          </a:p>
          <a:p>
            <a:r>
              <a:rPr lang="it-IT" dirty="0"/>
              <a:t>Binding</a:t>
            </a:r>
          </a:p>
          <a:p>
            <a:pPr marL="0" indent="0">
              <a:buNone/>
            </a:pPr>
            <a:r>
              <a:rPr lang="it-IT" dirty="0"/>
              <a:t>     Indirizzo logico </a:t>
            </a:r>
            <a:r>
              <a:rPr lang="it-IT" dirty="0">
                <a:sym typeface="Wingdings" panose="05000000000000000000" pitchFamily="2" charset="2"/>
              </a:rPr>
              <a:t> fisico: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compile time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load time (statica)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execution time (dinamica)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4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</TotalTime>
  <Words>417</Words>
  <Application>Microsoft Office PowerPoint</Application>
  <PresentationFormat>Widescreen</PresentationFormat>
  <Paragraphs>162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Ione</vt:lpstr>
      <vt:lpstr>La gestione della memoria</vt:lpstr>
      <vt:lpstr>Sommario</vt:lpstr>
      <vt:lpstr>Memoria centrale </vt:lpstr>
      <vt:lpstr>Tipi di memoria</vt:lpstr>
      <vt:lpstr>Caricamento del programma </vt:lpstr>
      <vt:lpstr>Indirizzi</vt:lpstr>
      <vt:lpstr>Rilocazione statica</vt:lpstr>
      <vt:lpstr>Rilocazione dinamica</vt:lpstr>
      <vt:lpstr>Binding e linking </vt:lpstr>
      <vt:lpstr>Loading</vt:lpstr>
      <vt:lpstr>Ottimizzare l’utilizzo di una memoria</vt:lpstr>
      <vt:lpstr>Tecniche di allocazione della memoria centrale</vt:lpstr>
      <vt:lpstr>Partizionamento</vt:lpstr>
      <vt:lpstr>Schema a partizione fissa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Maria Fortunato</dc:creator>
  <cp:lastModifiedBy>Anna Maria Fortunato</cp:lastModifiedBy>
  <cp:revision>6</cp:revision>
  <dcterms:created xsi:type="dcterms:W3CDTF">2026-02-15T11:45:55Z</dcterms:created>
  <dcterms:modified xsi:type="dcterms:W3CDTF">2026-02-19T16:22:25Z</dcterms:modified>
</cp:coreProperties>
</file>